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i-FI" smtClean="0"/>
              <a:t>Muokkaa perustyyl. napsautt.</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
        <p:nvSpPr>
          <p:cNvPr id="4" name="Date Placeholder 3"/>
          <p:cNvSpPr>
            <a:spLocks noGrp="1"/>
          </p:cNvSpPr>
          <p:nvPr>
            <p:ph type="dt" sz="half" idx="10"/>
          </p:nvPr>
        </p:nvSpPr>
        <p:spPr/>
        <p:txBody>
          <a:bodyPr/>
          <a:lstStyle/>
          <a:p>
            <a:fld id="{EFEB2CE5-C80B-4294-A1C5-78399CCCBB8C}" type="datetimeFigureOut">
              <a:rPr lang="fi-FI" smtClean="0"/>
              <a:t>29.9.2021</a:t>
            </a:fld>
            <a:endParaRPr lang="fi-FI"/>
          </a:p>
        </p:txBody>
      </p:sp>
      <p:sp>
        <p:nvSpPr>
          <p:cNvPr id="5" name="Footer Placeholder 4"/>
          <p:cNvSpPr>
            <a:spLocks noGrp="1"/>
          </p:cNvSpPr>
          <p:nvPr>
            <p:ph type="ftr" sz="quarter" idx="11"/>
          </p:nvPr>
        </p:nvSpPr>
        <p:spPr/>
        <p:txBody>
          <a:bodyPr/>
          <a:lstStyle/>
          <a:p>
            <a:endParaRPr lang="fi-FI"/>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2376635-C202-43A4-B63D-A4700058F77C}" type="slidenum">
              <a:rPr lang="fi-FI" smtClean="0"/>
              <a:t>‹#›</a:t>
            </a:fld>
            <a:endParaRPr lang="fi-FI"/>
          </a:p>
        </p:txBody>
      </p:sp>
    </p:spTree>
    <p:extLst>
      <p:ext uri="{BB962C8B-B14F-4D97-AF65-F5344CB8AC3E}">
        <p14:creationId xmlns:p14="http://schemas.microsoft.com/office/powerpoint/2010/main" val="1069333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i-FI" smtClean="0"/>
              <a:t>Muokkaa perustyyl. napsautt.</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EFEB2CE5-C80B-4294-A1C5-78399CCCBB8C}" type="datetimeFigureOut">
              <a:rPr lang="fi-FI" smtClean="0"/>
              <a:t>29.9.2021</a:t>
            </a:fld>
            <a:endParaRPr lang="fi-FI"/>
          </a:p>
        </p:txBody>
      </p:sp>
      <p:sp>
        <p:nvSpPr>
          <p:cNvPr id="5" name="Footer Placeholder 4"/>
          <p:cNvSpPr>
            <a:spLocks noGrp="1"/>
          </p:cNvSpPr>
          <p:nvPr>
            <p:ph type="ftr" sz="quarter" idx="11"/>
          </p:nvPr>
        </p:nvSpPr>
        <p:spPr/>
        <p:txBody>
          <a:bodyPr/>
          <a:lstStyle/>
          <a:p>
            <a:endParaRPr lang="fi-FI"/>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2376635-C202-43A4-B63D-A4700058F77C}" type="slidenum">
              <a:rPr lang="fi-FI" smtClean="0"/>
              <a:t>‹#›</a:t>
            </a:fld>
            <a:endParaRPr lang="fi-FI"/>
          </a:p>
        </p:txBody>
      </p:sp>
    </p:spTree>
    <p:extLst>
      <p:ext uri="{BB962C8B-B14F-4D97-AF65-F5344CB8AC3E}">
        <p14:creationId xmlns:p14="http://schemas.microsoft.com/office/powerpoint/2010/main" val="3936006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i-FI" smtClean="0"/>
              <a:t>Muokkaa perustyyl. napsautt.</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EFEB2CE5-C80B-4294-A1C5-78399CCCBB8C}" type="datetimeFigureOut">
              <a:rPr lang="fi-FI" smtClean="0"/>
              <a:t>29.9.2021</a:t>
            </a:fld>
            <a:endParaRPr lang="fi-FI"/>
          </a:p>
        </p:txBody>
      </p:sp>
      <p:sp>
        <p:nvSpPr>
          <p:cNvPr id="5" name="Footer Placeholder 4"/>
          <p:cNvSpPr>
            <a:spLocks noGrp="1"/>
          </p:cNvSpPr>
          <p:nvPr>
            <p:ph type="ftr" sz="quarter" idx="11"/>
          </p:nvPr>
        </p:nvSpPr>
        <p:spPr/>
        <p:txBody>
          <a:bodyPr/>
          <a:lstStyle/>
          <a:p>
            <a:endParaRPr lang="fi-FI"/>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2376635-C202-43A4-B63D-A4700058F77C}" type="slidenum">
              <a:rPr lang="fi-FI" smtClean="0"/>
              <a:t>‹#›</a:t>
            </a:fld>
            <a:endParaRPr lang="fi-FI"/>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48931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i-FI" smtClean="0"/>
              <a:t>Muokkaa perustyyl. napsautt.</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i-FI" smtClean="0"/>
              <a:t>Muokkaa tekstin perustyylejä</a:t>
            </a:r>
          </a:p>
        </p:txBody>
      </p:sp>
      <p:sp>
        <p:nvSpPr>
          <p:cNvPr id="5" name="Date Placeholder 4"/>
          <p:cNvSpPr>
            <a:spLocks noGrp="1"/>
          </p:cNvSpPr>
          <p:nvPr>
            <p:ph type="dt" sz="half" idx="10"/>
          </p:nvPr>
        </p:nvSpPr>
        <p:spPr/>
        <p:txBody>
          <a:bodyPr/>
          <a:lstStyle/>
          <a:p>
            <a:fld id="{EFEB2CE5-C80B-4294-A1C5-78399CCCBB8C}" type="datetimeFigureOut">
              <a:rPr lang="fi-FI" smtClean="0"/>
              <a:t>29.9.2021</a:t>
            </a:fld>
            <a:endParaRPr lang="fi-FI"/>
          </a:p>
        </p:txBody>
      </p:sp>
      <p:sp>
        <p:nvSpPr>
          <p:cNvPr id="6" name="Footer Placeholder 5"/>
          <p:cNvSpPr>
            <a:spLocks noGrp="1"/>
          </p:cNvSpPr>
          <p:nvPr>
            <p:ph type="ftr" sz="quarter" idx="11"/>
          </p:nvPr>
        </p:nvSpPr>
        <p:spPr/>
        <p:txBody>
          <a:bodyPr/>
          <a:lstStyle/>
          <a:p>
            <a:endParaRPr lang="fi-FI"/>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2376635-C202-43A4-B63D-A4700058F77C}" type="slidenum">
              <a:rPr lang="fi-FI" smtClean="0"/>
              <a:t>‹#›</a:t>
            </a:fld>
            <a:endParaRPr lang="fi-FI"/>
          </a:p>
        </p:txBody>
      </p:sp>
    </p:spTree>
    <p:extLst>
      <p:ext uri="{BB962C8B-B14F-4D97-AF65-F5344CB8AC3E}">
        <p14:creationId xmlns:p14="http://schemas.microsoft.com/office/powerpoint/2010/main" val="37214095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i-FI" smtClean="0"/>
              <a:t>Muokkaa perustyyl. napsautt.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i-FI" smtClean="0"/>
              <a:t>Muokkaa tekstin perustyylejä</a:t>
            </a:r>
          </a:p>
        </p:txBody>
      </p:sp>
      <p:sp>
        <p:nvSpPr>
          <p:cNvPr id="5" name="Date Placeholder 4"/>
          <p:cNvSpPr>
            <a:spLocks noGrp="1"/>
          </p:cNvSpPr>
          <p:nvPr>
            <p:ph type="dt" sz="half" idx="10"/>
          </p:nvPr>
        </p:nvSpPr>
        <p:spPr/>
        <p:txBody>
          <a:bodyPr/>
          <a:lstStyle/>
          <a:p>
            <a:fld id="{EFEB2CE5-C80B-4294-A1C5-78399CCCBB8C}" type="datetimeFigureOut">
              <a:rPr lang="fi-FI" smtClean="0"/>
              <a:t>29.9.2021</a:t>
            </a:fld>
            <a:endParaRPr lang="fi-FI"/>
          </a:p>
        </p:txBody>
      </p:sp>
      <p:sp>
        <p:nvSpPr>
          <p:cNvPr id="6" name="Footer Placeholder 5"/>
          <p:cNvSpPr>
            <a:spLocks noGrp="1"/>
          </p:cNvSpPr>
          <p:nvPr>
            <p:ph type="ftr" sz="quarter" idx="11"/>
          </p:nvPr>
        </p:nvSpPr>
        <p:spPr/>
        <p:txBody>
          <a:bodyPr/>
          <a:lstStyle/>
          <a:p>
            <a:endParaRPr lang="fi-FI"/>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2376635-C202-43A4-B63D-A4700058F77C}" type="slidenum">
              <a:rPr lang="fi-FI" smtClean="0"/>
              <a:t>‹#›</a:t>
            </a:fld>
            <a:endParaRPr lang="fi-FI"/>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02775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i-FI" smtClean="0"/>
              <a:t>Muokkaa perustyyl. napsautt.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i-FI" smtClean="0"/>
              <a:t>Muokkaa tekstin perustyylejä</a:t>
            </a:r>
          </a:p>
        </p:txBody>
      </p:sp>
      <p:sp>
        <p:nvSpPr>
          <p:cNvPr id="5" name="Date Placeholder 4"/>
          <p:cNvSpPr>
            <a:spLocks noGrp="1"/>
          </p:cNvSpPr>
          <p:nvPr>
            <p:ph type="dt" sz="half" idx="10"/>
          </p:nvPr>
        </p:nvSpPr>
        <p:spPr/>
        <p:txBody>
          <a:bodyPr/>
          <a:lstStyle/>
          <a:p>
            <a:fld id="{EFEB2CE5-C80B-4294-A1C5-78399CCCBB8C}" type="datetimeFigureOut">
              <a:rPr lang="fi-FI" smtClean="0"/>
              <a:t>29.9.2021</a:t>
            </a:fld>
            <a:endParaRPr lang="fi-FI"/>
          </a:p>
        </p:txBody>
      </p:sp>
      <p:sp>
        <p:nvSpPr>
          <p:cNvPr id="6" name="Footer Placeholder 5"/>
          <p:cNvSpPr>
            <a:spLocks noGrp="1"/>
          </p:cNvSpPr>
          <p:nvPr>
            <p:ph type="ftr" sz="quarter" idx="11"/>
          </p:nvPr>
        </p:nvSpPr>
        <p:spPr/>
        <p:txBody>
          <a:bodyPr/>
          <a:lstStyle/>
          <a:p>
            <a:endParaRPr lang="fi-FI"/>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2376635-C202-43A4-B63D-A4700058F77C}" type="slidenum">
              <a:rPr lang="fi-FI" smtClean="0"/>
              <a:t>‹#›</a:t>
            </a:fld>
            <a:endParaRPr lang="fi-FI"/>
          </a:p>
        </p:txBody>
      </p:sp>
    </p:spTree>
    <p:extLst>
      <p:ext uri="{BB962C8B-B14F-4D97-AF65-F5344CB8AC3E}">
        <p14:creationId xmlns:p14="http://schemas.microsoft.com/office/powerpoint/2010/main" val="2145984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ncho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EFEB2CE5-C80B-4294-A1C5-78399CCCBB8C}" type="datetimeFigureOut">
              <a:rPr lang="fi-FI" smtClean="0"/>
              <a:t>29.9.2021</a:t>
            </a:fld>
            <a:endParaRPr lang="fi-FI"/>
          </a:p>
        </p:txBody>
      </p:sp>
      <p:sp>
        <p:nvSpPr>
          <p:cNvPr id="5" name="Footer Placeholder 4"/>
          <p:cNvSpPr>
            <a:spLocks noGrp="1"/>
          </p:cNvSpPr>
          <p:nvPr>
            <p:ph type="ftr" sz="quarter" idx="11"/>
          </p:nvPr>
        </p:nvSpPr>
        <p:spPr/>
        <p:txBody>
          <a:bodyPr/>
          <a:lstStyle/>
          <a:p>
            <a:endParaRPr lang="fi-FI"/>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2376635-C202-43A4-B63D-A4700058F77C}" type="slidenum">
              <a:rPr lang="fi-FI" smtClean="0"/>
              <a:t>‹#›</a:t>
            </a:fld>
            <a:endParaRPr lang="fi-FI"/>
          </a:p>
        </p:txBody>
      </p:sp>
    </p:spTree>
    <p:extLst>
      <p:ext uri="{BB962C8B-B14F-4D97-AF65-F5344CB8AC3E}">
        <p14:creationId xmlns:p14="http://schemas.microsoft.com/office/powerpoint/2010/main" val="22925657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i-FI" smtClean="0"/>
              <a:t>Muokkaa perustyyl. napsautt.</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EFEB2CE5-C80B-4294-A1C5-78399CCCBB8C}" type="datetimeFigureOut">
              <a:rPr lang="fi-FI" smtClean="0"/>
              <a:t>29.9.2021</a:t>
            </a:fld>
            <a:endParaRPr lang="fi-FI"/>
          </a:p>
        </p:txBody>
      </p:sp>
      <p:sp>
        <p:nvSpPr>
          <p:cNvPr id="5" name="Footer Placeholder 4"/>
          <p:cNvSpPr>
            <a:spLocks noGrp="1"/>
          </p:cNvSpPr>
          <p:nvPr>
            <p:ph type="ftr" sz="quarter" idx="11"/>
          </p:nvPr>
        </p:nvSpPr>
        <p:spPr/>
        <p:txBody>
          <a:bodyPr/>
          <a:lstStyle/>
          <a:p>
            <a:endParaRPr lang="fi-FI"/>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2376635-C202-43A4-B63D-A4700058F77C}" type="slidenum">
              <a:rPr lang="fi-FI" smtClean="0"/>
              <a:t>‹#›</a:t>
            </a:fld>
            <a:endParaRPr lang="fi-FI"/>
          </a:p>
        </p:txBody>
      </p:sp>
    </p:spTree>
    <p:extLst>
      <p:ext uri="{BB962C8B-B14F-4D97-AF65-F5344CB8AC3E}">
        <p14:creationId xmlns:p14="http://schemas.microsoft.com/office/powerpoint/2010/main" val="3996207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i-FI" smtClean="0"/>
              <a:t>Muokkaa perustyyl. napsautt.</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EFEB2CE5-C80B-4294-A1C5-78399CCCBB8C}" type="datetimeFigureOut">
              <a:rPr lang="fi-FI" smtClean="0"/>
              <a:t>29.9.2021</a:t>
            </a:fld>
            <a:endParaRPr lang="fi-FI"/>
          </a:p>
        </p:txBody>
      </p:sp>
      <p:sp>
        <p:nvSpPr>
          <p:cNvPr id="5" name="Footer Placeholder 4"/>
          <p:cNvSpPr>
            <a:spLocks noGrp="1"/>
          </p:cNvSpPr>
          <p:nvPr>
            <p:ph type="ftr" sz="quarter" idx="11"/>
          </p:nvPr>
        </p:nvSpPr>
        <p:spPr/>
        <p:txBody>
          <a:bodyPr/>
          <a:lstStyle/>
          <a:p>
            <a:endParaRPr lang="fi-FI"/>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2376635-C202-43A4-B63D-A4700058F77C}" type="slidenum">
              <a:rPr lang="fi-FI" smtClean="0"/>
              <a:t>‹#›</a:t>
            </a:fld>
            <a:endParaRPr lang="fi-FI"/>
          </a:p>
        </p:txBody>
      </p:sp>
    </p:spTree>
    <p:extLst>
      <p:ext uri="{BB962C8B-B14F-4D97-AF65-F5344CB8AC3E}">
        <p14:creationId xmlns:p14="http://schemas.microsoft.com/office/powerpoint/2010/main" val="746379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i-FI" smtClean="0"/>
              <a:t>Muokkaa perustyyl. napsautt.</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EFEB2CE5-C80B-4294-A1C5-78399CCCBB8C}" type="datetimeFigureOut">
              <a:rPr lang="fi-FI" smtClean="0"/>
              <a:t>29.9.2021</a:t>
            </a:fld>
            <a:endParaRPr lang="fi-FI"/>
          </a:p>
        </p:txBody>
      </p:sp>
      <p:sp>
        <p:nvSpPr>
          <p:cNvPr id="5" name="Footer Placeholder 4"/>
          <p:cNvSpPr>
            <a:spLocks noGrp="1"/>
          </p:cNvSpPr>
          <p:nvPr>
            <p:ph type="ftr" sz="quarter" idx="11"/>
          </p:nvPr>
        </p:nvSpPr>
        <p:spPr/>
        <p:txBody>
          <a:bodyPr/>
          <a:lstStyle/>
          <a:p>
            <a:endParaRPr lang="fi-FI"/>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2376635-C202-43A4-B63D-A4700058F77C}" type="slidenum">
              <a:rPr lang="fi-FI" smtClean="0"/>
              <a:t>‹#›</a:t>
            </a:fld>
            <a:endParaRPr lang="fi-FI"/>
          </a:p>
        </p:txBody>
      </p:sp>
    </p:spTree>
    <p:extLst>
      <p:ext uri="{BB962C8B-B14F-4D97-AF65-F5344CB8AC3E}">
        <p14:creationId xmlns:p14="http://schemas.microsoft.com/office/powerpoint/2010/main" val="1574574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EFEB2CE5-C80B-4294-A1C5-78399CCCBB8C}" type="datetimeFigureOut">
              <a:rPr lang="fi-FI" smtClean="0"/>
              <a:t>29.9.2021</a:t>
            </a:fld>
            <a:endParaRPr lang="fi-FI"/>
          </a:p>
        </p:txBody>
      </p:sp>
      <p:sp>
        <p:nvSpPr>
          <p:cNvPr id="6" name="Footer Placeholder 5"/>
          <p:cNvSpPr>
            <a:spLocks noGrp="1"/>
          </p:cNvSpPr>
          <p:nvPr>
            <p:ph type="ftr" sz="quarter" idx="11"/>
          </p:nvPr>
        </p:nvSpPr>
        <p:spPr/>
        <p:txBody>
          <a:bodyPr/>
          <a:lstStyle/>
          <a:p>
            <a:endParaRPr lang="fi-FI"/>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2376635-C202-43A4-B63D-A4700058F77C}" type="slidenum">
              <a:rPr lang="fi-FI" smtClean="0"/>
              <a:t>‹#›</a:t>
            </a:fld>
            <a:endParaRPr lang="fi-FI"/>
          </a:p>
        </p:txBody>
      </p:sp>
    </p:spTree>
    <p:extLst>
      <p:ext uri="{BB962C8B-B14F-4D97-AF65-F5344CB8AC3E}">
        <p14:creationId xmlns:p14="http://schemas.microsoft.com/office/powerpoint/2010/main" val="1777273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i-FI" smtClean="0"/>
              <a:t>Muokkaa perustyyl. napsautt.</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EFEB2CE5-C80B-4294-A1C5-78399CCCBB8C}" type="datetimeFigureOut">
              <a:rPr lang="fi-FI" smtClean="0"/>
              <a:t>29.9.2021</a:t>
            </a:fld>
            <a:endParaRPr lang="fi-FI"/>
          </a:p>
        </p:txBody>
      </p:sp>
      <p:sp>
        <p:nvSpPr>
          <p:cNvPr id="8" name="Footer Placeholder 7"/>
          <p:cNvSpPr>
            <a:spLocks noGrp="1"/>
          </p:cNvSpPr>
          <p:nvPr>
            <p:ph type="ftr" sz="quarter" idx="11"/>
          </p:nvPr>
        </p:nvSpPr>
        <p:spPr/>
        <p:txBody>
          <a:bodyPr/>
          <a:lstStyle/>
          <a:p>
            <a:endParaRPr lang="fi-FI"/>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2376635-C202-43A4-B63D-A4700058F77C}" type="slidenum">
              <a:rPr lang="fi-FI" smtClean="0"/>
              <a:t>‹#›</a:t>
            </a:fld>
            <a:endParaRPr lang="fi-FI"/>
          </a:p>
        </p:txBody>
      </p:sp>
    </p:spTree>
    <p:extLst>
      <p:ext uri="{BB962C8B-B14F-4D97-AF65-F5344CB8AC3E}">
        <p14:creationId xmlns:p14="http://schemas.microsoft.com/office/powerpoint/2010/main" val="2831223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EFEB2CE5-C80B-4294-A1C5-78399CCCBB8C}" type="datetimeFigureOut">
              <a:rPr lang="fi-FI" smtClean="0"/>
              <a:t>29.9.2021</a:t>
            </a:fld>
            <a:endParaRPr lang="fi-FI"/>
          </a:p>
        </p:txBody>
      </p:sp>
      <p:sp>
        <p:nvSpPr>
          <p:cNvPr id="4" name="Footer Placeholder 3"/>
          <p:cNvSpPr>
            <a:spLocks noGrp="1"/>
          </p:cNvSpPr>
          <p:nvPr>
            <p:ph type="ftr" sz="quarter" idx="11"/>
          </p:nvPr>
        </p:nvSpPr>
        <p:spPr/>
        <p:txBody>
          <a:bodyPr/>
          <a:lstStyle/>
          <a:p>
            <a:endParaRPr lang="fi-FI"/>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2376635-C202-43A4-B63D-A4700058F77C}" type="slidenum">
              <a:rPr lang="fi-FI" smtClean="0"/>
              <a:t>‹#›</a:t>
            </a:fld>
            <a:endParaRPr lang="fi-FI"/>
          </a:p>
        </p:txBody>
      </p:sp>
    </p:spTree>
    <p:extLst>
      <p:ext uri="{BB962C8B-B14F-4D97-AF65-F5344CB8AC3E}">
        <p14:creationId xmlns:p14="http://schemas.microsoft.com/office/powerpoint/2010/main" val="298542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EB2CE5-C80B-4294-A1C5-78399CCCBB8C}" type="datetimeFigureOut">
              <a:rPr lang="fi-FI" smtClean="0"/>
              <a:t>29.9.2021</a:t>
            </a:fld>
            <a:endParaRPr lang="fi-FI"/>
          </a:p>
        </p:txBody>
      </p:sp>
      <p:sp>
        <p:nvSpPr>
          <p:cNvPr id="3" name="Footer Placeholder 2"/>
          <p:cNvSpPr>
            <a:spLocks noGrp="1"/>
          </p:cNvSpPr>
          <p:nvPr>
            <p:ph type="ftr" sz="quarter" idx="11"/>
          </p:nvPr>
        </p:nvSpPr>
        <p:spPr/>
        <p:txBody>
          <a:bodyPr/>
          <a:lstStyle/>
          <a:p>
            <a:endParaRPr lang="fi-FI"/>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2376635-C202-43A4-B63D-A4700058F77C}" type="slidenum">
              <a:rPr lang="fi-FI" smtClean="0"/>
              <a:t>‹#›</a:t>
            </a:fld>
            <a:endParaRPr lang="fi-FI"/>
          </a:p>
        </p:txBody>
      </p:sp>
    </p:spTree>
    <p:extLst>
      <p:ext uri="{BB962C8B-B14F-4D97-AF65-F5344CB8AC3E}">
        <p14:creationId xmlns:p14="http://schemas.microsoft.com/office/powerpoint/2010/main" val="1409128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i-FI" smtClean="0"/>
              <a:t>Muokkaa perustyyl. napsautt.</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5" name="Date Placeholder 4"/>
          <p:cNvSpPr>
            <a:spLocks noGrp="1"/>
          </p:cNvSpPr>
          <p:nvPr>
            <p:ph type="dt" sz="half" idx="10"/>
          </p:nvPr>
        </p:nvSpPr>
        <p:spPr/>
        <p:txBody>
          <a:bodyPr/>
          <a:lstStyle/>
          <a:p>
            <a:fld id="{EFEB2CE5-C80B-4294-A1C5-78399CCCBB8C}" type="datetimeFigureOut">
              <a:rPr lang="fi-FI" smtClean="0"/>
              <a:t>29.9.2021</a:t>
            </a:fld>
            <a:endParaRPr lang="fi-FI"/>
          </a:p>
        </p:txBody>
      </p:sp>
      <p:sp>
        <p:nvSpPr>
          <p:cNvPr id="6" name="Footer Placeholder 5"/>
          <p:cNvSpPr>
            <a:spLocks noGrp="1"/>
          </p:cNvSpPr>
          <p:nvPr>
            <p:ph type="ftr" sz="quarter" idx="11"/>
          </p:nvPr>
        </p:nvSpPr>
        <p:spPr/>
        <p:txBody>
          <a:bodyPr/>
          <a:lstStyle/>
          <a:p>
            <a:endParaRPr lang="fi-FI"/>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2376635-C202-43A4-B63D-A4700058F77C}" type="slidenum">
              <a:rPr lang="fi-FI" smtClean="0"/>
              <a:t>‹#›</a:t>
            </a:fld>
            <a:endParaRPr lang="fi-FI"/>
          </a:p>
        </p:txBody>
      </p:sp>
    </p:spTree>
    <p:extLst>
      <p:ext uri="{BB962C8B-B14F-4D97-AF65-F5344CB8AC3E}">
        <p14:creationId xmlns:p14="http://schemas.microsoft.com/office/powerpoint/2010/main" val="696076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5" name="Date Placeholder 4"/>
          <p:cNvSpPr>
            <a:spLocks noGrp="1"/>
          </p:cNvSpPr>
          <p:nvPr>
            <p:ph type="dt" sz="half" idx="10"/>
          </p:nvPr>
        </p:nvSpPr>
        <p:spPr/>
        <p:txBody>
          <a:bodyPr/>
          <a:lstStyle/>
          <a:p>
            <a:fld id="{EFEB2CE5-C80B-4294-A1C5-78399CCCBB8C}" type="datetimeFigureOut">
              <a:rPr lang="fi-FI" smtClean="0"/>
              <a:t>29.9.2021</a:t>
            </a:fld>
            <a:endParaRPr lang="fi-FI"/>
          </a:p>
        </p:txBody>
      </p:sp>
      <p:sp>
        <p:nvSpPr>
          <p:cNvPr id="6" name="Footer Placeholder 5"/>
          <p:cNvSpPr>
            <a:spLocks noGrp="1"/>
          </p:cNvSpPr>
          <p:nvPr>
            <p:ph type="ftr" sz="quarter" idx="11"/>
          </p:nvPr>
        </p:nvSpPr>
        <p:spPr/>
        <p:txBody>
          <a:bodyPr/>
          <a:lstStyle/>
          <a:p>
            <a:endParaRPr lang="fi-FI"/>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2376635-C202-43A4-B63D-A4700058F77C}" type="slidenum">
              <a:rPr lang="fi-FI" smtClean="0"/>
              <a:t>‹#›</a:t>
            </a:fld>
            <a:endParaRPr lang="fi-FI"/>
          </a:p>
        </p:txBody>
      </p:sp>
    </p:spTree>
    <p:extLst>
      <p:ext uri="{BB962C8B-B14F-4D97-AF65-F5344CB8AC3E}">
        <p14:creationId xmlns:p14="http://schemas.microsoft.com/office/powerpoint/2010/main" val="3237700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i-FI" smtClean="0"/>
              <a:t>Muokkaa perustyyl. napsautt.</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FEB2CE5-C80B-4294-A1C5-78399CCCBB8C}" type="datetimeFigureOut">
              <a:rPr lang="fi-FI" smtClean="0"/>
              <a:t>29.9.2021</a:t>
            </a:fld>
            <a:endParaRPr lang="fi-FI"/>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i-FI"/>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2376635-C202-43A4-B63D-A4700058F77C}" type="slidenum">
              <a:rPr lang="fi-FI" smtClean="0"/>
              <a:t>‹#›</a:t>
            </a:fld>
            <a:endParaRPr lang="fi-FI"/>
          </a:p>
        </p:txBody>
      </p:sp>
    </p:spTree>
    <p:extLst>
      <p:ext uri="{BB962C8B-B14F-4D97-AF65-F5344CB8AC3E}">
        <p14:creationId xmlns:p14="http://schemas.microsoft.com/office/powerpoint/2010/main" val="34204107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hel.fi/hammashoito" TargetMode="External"/><Relationship Id="rId2" Type="http://schemas.openxmlformats.org/officeDocument/2006/relationships/hyperlink" Target="http://www.hel.fi/neuvolat"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hel.fi/helsinki/fi/kasvatus-ja-koulutus/paivahoito/paivakotihoito/aloittaminen/" TargetMode="External"/><Relationship Id="rId2" Type="http://schemas.openxmlformats.org/officeDocument/2006/relationships/hyperlink" Target="https://www.hel.fi/static/liitteet-2019/KasKo/vare/Helsinki_Vasu_FI.pdf&#160;" TargetMode="Externa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hyperlink" Target="https://www.hel.fi/sote/perheentuki-fi" TargetMode="External"/><Relationship Id="rId4" Type="http://schemas.openxmlformats.org/officeDocument/2006/relationships/hyperlink" Target="https://www.youtube.com/watch?v=SK4KhybdgP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vaestoliitto.fi/" TargetMode="External"/><Relationship Id="rId7" Type="http://schemas.openxmlformats.org/officeDocument/2006/relationships/hyperlink" Target="https://www.pelastakaalapset.fi/" TargetMode="External"/><Relationship Id="rId2" Type="http://schemas.openxmlformats.org/officeDocument/2006/relationships/hyperlink" Target="https://ensijaturvakotienliitto.fi/" TargetMode="External"/><Relationship Id="rId1" Type="http://schemas.openxmlformats.org/officeDocument/2006/relationships/slideLayout" Target="../slideLayouts/slideLayout7.xml"/><Relationship Id="rId6" Type="http://schemas.openxmlformats.org/officeDocument/2006/relationships/hyperlink" Target="https://www.mll.fi/" TargetMode="External"/><Relationship Id="rId5" Type="http://schemas.openxmlformats.org/officeDocument/2006/relationships/hyperlink" Target="https://www.mielenterveystalo.fi/aikuiset/Tietopankki/sosiaalipalvelut/Pages/perheiden_tukeminen.aspx" TargetMode="External"/><Relationship Id="rId4" Type="http://schemas.openxmlformats.org/officeDocument/2006/relationships/hyperlink" Target="https://www.hyvakysymys.f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fontScale="90000"/>
          </a:bodyPr>
          <a:lstStyle/>
          <a:p>
            <a:r>
              <a:rPr lang="fi-FI" dirty="0" smtClean="0"/>
              <a:t>Perheiden tukeminen ja päivähoidon aloitus Helsingissä</a:t>
            </a:r>
            <a:endParaRPr lang="fi-FI" dirty="0"/>
          </a:p>
        </p:txBody>
      </p:sp>
      <p:sp>
        <p:nvSpPr>
          <p:cNvPr id="3" name="Alaotsikko 2"/>
          <p:cNvSpPr>
            <a:spLocks noGrp="1"/>
          </p:cNvSpPr>
          <p:nvPr>
            <p:ph type="subTitle" idx="1"/>
          </p:nvPr>
        </p:nvSpPr>
        <p:spPr/>
        <p:txBody>
          <a:bodyPr>
            <a:normAutofit/>
          </a:bodyPr>
          <a:lstStyle/>
          <a:p>
            <a:r>
              <a:rPr lang="fi-FI" dirty="0" smtClean="0"/>
              <a:t>Varhaiskasvatuksen opettaja </a:t>
            </a:r>
          </a:p>
          <a:p>
            <a:r>
              <a:rPr lang="fi-FI" dirty="0" smtClean="0"/>
              <a:t>Jenni Koskinen</a:t>
            </a:r>
          </a:p>
        </p:txBody>
      </p:sp>
    </p:spTree>
    <p:extLst>
      <p:ext uri="{BB962C8B-B14F-4D97-AF65-F5344CB8AC3E}">
        <p14:creationId xmlns:p14="http://schemas.microsoft.com/office/powerpoint/2010/main" val="1574987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1450109" y="304801"/>
            <a:ext cx="10289309" cy="7304952"/>
          </a:xfrm>
          <a:prstGeom prst="rect">
            <a:avLst/>
          </a:prstGeom>
        </p:spPr>
        <p:txBody>
          <a:bodyPr wrap="square">
            <a:spAutoFit/>
          </a:bodyPr>
          <a:lstStyle/>
          <a:p>
            <a:pPr>
              <a:lnSpc>
                <a:spcPct val="107000"/>
              </a:lnSpc>
              <a:spcAft>
                <a:spcPts val="800"/>
              </a:spcAft>
            </a:pPr>
            <a:r>
              <a:rPr lang="fi-FI" sz="1600" b="1" u="sng" dirty="0" smtClean="0">
                <a:latin typeface="Calibri" panose="020F0502020204030204" pitchFamily="34" charset="0"/>
                <a:ea typeface="Calibri" panose="020F0502020204030204" pitchFamily="34" charset="0"/>
                <a:cs typeface="Times New Roman" panose="02020603050405020304" pitchFamily="18" charset="0"/>
              </a:rPr>
              <a:t>Alkusanat</a:t>
            </a:r>
          </a:p>
          <a:p>
            <a:pPr>
              <a:lnSpc>
                <a:spcPct val="107000"/>
              </a:lnSpc>
              <a:spcAft>
                <a:spcPts val="800"/>
              </a:spcAft>
            </a:pPr>
            <a:r>
              <a:rPr lang="fi-FI" sz="1600" dirty="0" smtClean="0">
                <a:latin typeface="Calibri" panose="020F0502020204030204" pitchFamily="34" charset="0"/>
                <a:ea typeface="Calibri" panose="020F0502020204030204" pitchFamily="34" charset="0"/>
                <a:cs typeface="Times New Roman" panose="02020603050405020304" pitchFamily="18" charset="0"/>
              </a:rPr>
              <a:t>Olen varhaiskasvatuksen opettaja Helsingissä, koillisella alueella. Olen tehnyt koosteen varhaiskasvatuksen piirissä oleville perheille päivähoidon aloitukseen sekä perheiden tukemiseen liittyen. Tarkoitukseni on lisätä tietoa saatavilla olevista palveluista Helsingissä sekä tarjota varhaiskasvatukseen osallistuville perheille mahdollisimman helppo tapa etsiä ja saada tietoa eri toimijoiden tarjoamista palveluista. Linkkien </a:t>
            </a:r>
            <a:r>
              <a:rPr lang="fi-FI" sz="1600" dirty="0">
                <a:latin typeface="Calibri" panose="020F0502020204030204" pitchFamily="34" charset="0"/>
                <a:ea typeface="Calibri" panose="020F0502020204030204" pitchFamily="34" charset="0"/>
                <a:cs typeface="Times New Roman" panose="02020603050405020304" pitchFamily="18" charset="0"/>
              </a:rPr>
              <a:t>avulla </a:t>
            </a:r>
            <a:r>
              <a:rPr lang="fi-FI" sz="1600" dirty="0" smtClean="0">
                <a:latin typeface="Calibri" panose="020F0502020204030204" pitchFamily="34" charset="0"/>
                <a:ea typeface="Calibri" panose="020F0502020204030204" pitchFamily="34" charset="0"/>
                <a:cs typeface="Times New Roman" panose="02020603050405020304" pitchFamily="18" charset="0"/>
              </a:rPr>
              <a:t>pääset </a:t>
            </a:r>
            <a:r>
              <a:rPr lang="fi-FI" sz="1600" dirty="0">
                <a:latin typeface="Calibri" panose="020F0502020204030204" pitchFamily="34" charset="0"/>
                <a:ea typeface="Calibri" panose="020F0502020204030204" pitchFamily="34" charset="0"/>
                <a:cs typeface="Times New Roman" panose="02020603050405020304" pitchFamily="18" charset="0"/>
              </a:rPr>
              <a:t>suoraan eri toimijoiden sivustoille. </a:t>
            </a:r>
            <a:endParaRPr lang="fi-FI" sz="16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6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6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6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6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6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i="1" dirty="0" smtClean="0">
                <a:latin typeface="Calibri" panose="020F0502020204030204" pitchFamily="34" charset="0"/>
                <a:ea typeface="Calibri" panose="020F0502020204030204" pitchFamily="34" charset="0"/>
                <a:cs typeface="Calibri" panose="020F0502020204030204" pitchFamily="34" charset="0"/>
              </a:rPr>
              <a:t>Varhaiskasvatuksen </a:t>
            </a:r>
            <a:r>
              <a:rPr lang="fi-FI" sz="1600" i="1" dirty="0">
                <a:latin typeface="Calibri" panose="020F0502020204030204" pitchFamily="34" charset="0"/>
                <a:ea typeface="Calibri" panose="020F0502020204030204" pitchFamily="34" charset="0"/>
                <a:cs typeface="Calibri" panose="020F0502020204030204" pitchFamily="34" charset="0"/>
              </a:rPr>
              <a:t>tehtävänä on suojella ja edistää lasten oikeutta hyvään ja turvalliseen lapsuuteen. Varhaiskasvatus perustuu käsitykseen lapsuuden itseisarvosta. Jokainen lapsi on ainutlaatuinen ja arvokas juuri sellaisena kuin hän on. </a:t>
            </a:r>
            <a:r>
              <a:rPr lang="fi-FI" sz="1600" i="1" dirty="0" smtClean="0">
                <a:latin typeface="Calibri" panose="020F0502020204030204" pitchFamily="34" charset="0"/>
                <a:ea typeface="Calibri" panose="020F0502020204030204" pitchFamily="34" charset="0"/>
                <a:cs typeface="Calibri" panose="020F0502020204030204" pitchFamily="34" charset="0"/>
              </a:rPr>
              <a:t>(Helsingin varhaiskasvatussuunnitelma 2019, 6)</a:t>
            </a:r>
            <a:endParaRPr lang="fi-FI" sz="1600" i="1"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fi-FI" sz="1400" dirty="0" smtClean="0">
              <a:latin typeface="Candara" panose="020E0502030303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600" dirty="0">
              <a:latin typeface="Calibri Light" panose="020F0302020204030204" pitchFamily="34" charset="0"/>
              <a:ea typeface="Calibri" panose="020F0502020204030204" pitchFamily="34" charset="0"/>
              <a:cs typeface="Calibri Light" panose="020F0302020204030204" pitchFamily="34" charset="0"/>
            </a:endParaRPr>
          </a:p>
        </p:txBody>
      </p:sp>
      <p:pic>
        <p:nvPicPr>
          <p:cNvPr id="3" name="Kuva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40727" y="2122641"/>
            <a:ext cx="4470400" cy="2244931"/>
          </a:xfrm>
          <a:prstGeom prst="rect">
            <a:avLst/>
          </a:prstGeom>
        </p:spPr>
      </p:pic>
    </p:spTree>
    <p:extLst>
      <p:ext uri="{BB962C8B-B14F-4D97-AF65-F5344CB8AC3E}">
        <p14:creationId xmlns:p14="http://schemas.microsoft.com/office/powerpoint/2010/main" val="357750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1505528" y="544947"/>
            <a:ext cx="10529454" cy="5247270"/>
          </a:xfrm>
          <a:prstGeom prst="rect">
            <a:avLst/>
          </a:prstGeom>
        </p:spPr>
        <p:txBody>
          <a:bodyPr wrap="square">
            <a:spAutoFit/>
          </a:bodyPr>
          <a:lstStyle/>
          <a:p>
            <a:r>
              <a:rPr lang="fi-FI" sz="1600" b="1" u="sng" dirty="0" smtClean="0">
                <a:latin typeface="Calibri" panose="020F0502020204030204" pitchFamily="34" charset="0"/>
                <a:cs typeface="Calibri" panose="020F0502020204030204" pitchFamily="34" charset="0"/>
              </a:rPr>
              <a:t>Miten </a:t>
            </a:r>
            <a:r>
              <a:rPr lang="fi-FI" sz="1600" b="1" u="sng" dirty="0">
                <a:latin typeface="Calibri" panose="020F0502020204030204" pitchFamily="34" charset="0"/>
                <a:cs typeface="Calibri" panose="020F0502020204030204" pitchFamily="34" charset="0"/>
              </a:rPr>
              <a:t>lasta sekä perheitä tuetaan päivähoidossa</a:t>
            </a:r>
            <a:endParaRPr lang="fi-FI" sz="1600" u="sng" dirty="0">
              <a:latin typeface="Calibri" panose="020F0502020204030204" pitchFamily="34" charset="0"/>
              <a:cs typeface="Calibri" panose="020F0502020204030204" pitchFamily="34" charset="0"/>
            </a:endParaRPr>
          </a:p>
          <a:p>
            <a:r>
              <a:rPr lang="fi-FI" sz="1600" i="1" dirty="0">
                <a:latin typeface="Calibri" panose="020F0502020204030204" pitchFamily="34" charset="0"/>
                <a:cs typeface="Calibri" panose="020F0502020204030204" pitchFamily="34" charset="0"/>
              </a:rPr>
              <a:t>Huoltajien kanssa tehtävän yhteistyön tavoitteena on huoltajien ja henkilöstön yhteinen sitoutuminen lasten terveen ja turvallisen kasvun, kehityksen ja oppimisen edistämiseen. (</a:t>
            </a:r>
            <a:r>
              <a:rPr lang="fi-FI" sz="1600" i="1" dirty="0" smtClean="0">
                <a:latin typeface="Calibri" panose="020F0502020204030204" pitchFamily="34" charset="0"/>
                <a:cs typeface="Calibri" panose="020F0502020204030204" pitchFamily="34" charset="0"/>
              </a:rPr>
              <a:t>Helsingin varhaiskasvatussuunnitelma 2019, 10)</a:t>
            </a:r>
          </a:p>
          <a:p>
            <a:endParaRPr lang="fi-FI" sz="1600" i="1" dirty="0">
              <a:latin typeface="Calibri" panose="020F0502020204030204" pitchFamily="34" charset="0"/>
              <a:cs typeface="Calibri" panose="020F0502020204030204" pitchFamily="34" charset="0"/>
            </a:endParaRPr>
          </a:p>
          <a:p>
            <a:r>
              <a:rPr lang="fi-FI" sz="1600" i="1" dirty="0">
                <a:latin typeface="Calibri" panose="020F0502020204030204" pitchFamily="34" charset="0"/>
                <a:cs typeface="Calibri" panose="020F0502020204030204" pitchFamily="34" charset="0"/>
              </a:rPr>
              <a:t>Monialaisen yhteistyön tavoitteena on varmistaa varhaiskasvatuksen toteuttaminen toimintayksiköissä lasten tarpeita vastaavasti. Helsingin varhaiskasvatuksessa monialaista yhteistyötä tehdään koulun, neuvolan, lastensuojelun sekä muiden sosiaalipalveluiden ja terveydenhuollon toimijoiden kanssa. (</a:t>
            </a:r>
            <a:r>
              <a:rPr lang="fi-FI" sz="1600" i="1" dirty="0" smtClean="0">
                <a:latin typeface="Calibri" panose="020F0502020204030204" pitchFamily="34" charset="0"/>
                <a:cs typeface="Calibri" panose="020F0502020204030204" pitchFamily="34" charset="0"/>
              </a:rPr>
              <a:t>Helsingin varhaiskasvatussuunnitelma 2019, 10)</a:t>
            </a:r>
          </a:p>
          <a:p>
            <a:endParaRPr lang="fi-FI" sz="1600" b="1" dirty="0" smtClean="0">
              <a:latin typeface="Candara" panose="020E0502030303020204" pitchFamily="34" charset="0"/>
              <a:cs typeface="Calibri" panose="020F0502020204030204" pitchFamily="34" charset="0"/>
            </a:endParaRPr>
          </a:p>
          <a:p>
            <a:r>
              <a:rPr lang="fi-FI" sz="1600" b="1" u="sng" dirty="0" smtClean="0">
                <a:latin typeface="Calibri" panose="020F0502020204030204" pitchFamily="34" charset="0"/>
                <a:cs typeface="Calibri" panose="020F0502020204030204" pitchFamily="34" charset="0"/>
              </a:rPr>
              <a:t>Yhteistyö neuvolan kanssa</a:t>
            </a:r>
            <a:endParaRPr lang="fi-FI" sz="1600" b="1" u="sng" dirty="0">
              <a:latin typeface="Calibri" panose="020F0502020204030204" pitchFamily="34" charset="0"/>
              <a:cs typeface="Calibri" panose="020F0502020204030204" pitchFamily="34" charset="0"/>
            </a:endParaRPr>
          </a:p>
          <a:p>
            <a:r>
              <a:rPr lang="fi-FI" sz="1600" b="1" dirty="0" smtClean="0">
                <a:latin typeface="Calibri" panose="020F0502020204030204" pitchFamily="34" charset="0"/>
                <a:cs typeface="Calibri" panose="020F0502020204030204" pitchFamily="34" charset="0"/>
              </a:rPr>
              <a:t>Neuvola päiväkodissa- malli on </a:t>
            </a:r>
            <a:r>
              <a:rPr lang="fi-FI" sz="1600" b="1" dirty="0">
                <a:latin typeface="Calibri" panose="020F0502020204030204" pitchFamily="34" charset="0"/>
                <a:cs typeface="Calibri" panose="020F0502020204030204" pitchFamily="34" charset="0"/>
              </a:rPr>
              <a:t>lapsen 3-vuotistarkastus </a:t>
            </a:r>
            <a:r>
              <a:rPr lang="fi-FI" sz="1600" dirty="0">
                <a:latin typeface="Calibri" panose="020F0502020204030204" pitchFamily="34" charset="0"/>
                <a:cs typeface="Calibri" panose="020F0502020204030204" pitchFamily="34" charset="0"/>
              </a:rPr>
              <a:t>päiväkodin tiloissa. Neuvolan, hammashoidon ja varhaiskasvatuksen palvelut toimivat tässä mallissa yhdessä. Tarkastusten lisäksi osallistuvilla perheillä on mahdollisuus osallistua vertaistukea tarjoavaan ryhmäkeskusteluun. </a:t>
            </a:r>
            <a:endParaRPr lang="fi-FI" sz="1600" dirty="0" smtClean="0">
              <a:latin typeface="Calibri" panose="020F0502020204030204" pitchFamily="34" charset="0"/>
              <a:cs typeface="Calibri" panose="020F0502020204030204" pitchFamily="34" charset="0"/>
            </a:endParaRPr>
          </a:p>
          <a:p>
            <a:r>
              <a:rPr lang="fi-FI" sz="1600" b="1" dirty="0" smtClean="0">
                <a:latin typeface="Calibri" panose="020F0502020204030204" pitchFamily="34" charset="0"/>
                <a:cs typeface="Calibri" panose="020F0502020204030204" pitchFamily="34" charset="0"/>
              </a:rPr>
              <a:t>Lapsen 4-vuotistarkastus eli hyve-malli </a:t>
            </a:r>
            <a:r>
              <a:rPr lang="fi-FI" sz="1600" dirty="0" smtClean="0">
                <a:latin typeface="Calibri" panose="020F0502020204030204" pitchFamily="34" charset="0"/>
                <a:cs typeface="Calibri" panose="020F0502020204030204" pitchFamily="34" charset="0"/>
              </a:rPr>
              <a:t>on laaja terveystarkastus, joka tehdään yhteistyönä perheen, varhaiskasvatuksen ja neuvolan kesken. Malli sisältää varhaiskasvatuskeskustelun, lapsen kuulemisen sekä neuvolan terveydenhoitajan ja lääkärin suorittaman terveystarkastuksen. </a:t>
            </a:r>
          </a:p>
          <a:p>
            <a:r>
              <a:rPr lang="fi-FI" sz="1600" dirty="0" smtClean="0">
                <a:latin typeface="Calibri" panose="020F0502020204030204" pitchFamily="34" charset="0"/>
                <a:cs typeface="Calibri" panose="020F0502020204030204" pitchFamily="34" charset="0"/>
              </a:rPr>
              <a:t>Päivähoito ja neuvola voivat myös olla tarvittaessa yhteydessä toisiinsa perheen luvalla lapseen liittyvissä asioissa. </a:t>
            </a:r>
          </a:p>
          <a:p>
            <a:endParaRPr lang="fi-FI" sz="1600" dirty="0">
              <a:latin typeface="Calibri" panose="020F0502020204030204" pitchFamily="34" charset="0"/>
              <a:cs typeface="Calibri" panose="020F0502020204030204" pitchFamily="34" charset="0"/>
            </a:endParaRPr>
          </a:p>
          <a:p>
            <a:r>
              <a:rPr lang="fi-FI" sz="1600" b="1" dirty="0">
                <a:latin typeface="Calibri" panose="020F0502020204030204" pitchFamily="34" charset="0"/>
                <a:cs typeface="Calibri" panose="020F0502020204030204" pitchFamily="34" charset="0"/>
              </a:rPr>
              <a:t>Neuvolan </a:t>
            </a:r>
            <a:r>
              <a:rPr lang="fi-FI" sz="1600" b="1" dirty="0" err="1">
                <a:latin typeface="Calibri" panose="020F0502020204030204" pitchFamily="34" charset="0"/>
                <a:cs typeface="Calibri" panose="020F0502020204030204" pitchFamily="34" charset="0"/>
              </a:rPr>
              <a:t>chatti</a:t>
            </a:r>
            <a:r>
              <a:rPr lang="fi-FI" sz="1600" b="1" dirty="0">
                <a:latin typeface="Calibri" panose="020F0502020204030204" pitchFamily="34" charset="0"/>
                <a:cs typeface="Calibri" panose="020F0502020204030204" pitchFamily="34" charset="0"/>
              </a:rPr>
              <a:t> osoitteessa </a:t>
            </a:r>
            <a:r>
              <a:rPr lang="fi-FI" sz="1600" u="sng" dirty="0">
                <a:latin typeface="Calibri" panose="020F0502020204030204" pitchFamily="34" charset="0"/>
                <a:cs typeface="Calibri" panose="020F0502020204030204" pitchFamily="34" charset="0"/>
                <a:hlinkClick r:id="rId2"/>
              </a:rPr>
              <a:t>www.hel.fi/neuvolat</a:t>
            </a:r>
            <a:endParaRPr lang="fi-FI" sz="1600" dirty="0">
              <a:latin typeface="Calibri" panose="020F0502020204030204" pitchFamily="34" charset="0"/>
              <a:cs typeface="Calibri" panose="020F0502020204030204" pitchFamily="34" charset="0"/>
            </a:endParaRPr>
          </a:p>
          <a:p>
            <a:r>
              <a:rPr lang="fi-FI" sz="1600" b="1" dirty="0">
                <a:latin typeface="Calibri" panose="020F0502020204030204" pitchFamily="34" charset="0"/>
                <a:cs typeface="Calibri" panose="020F0502020204030204" pitchFamily="34" charset="0"/>
              </a:rPr>
              <a:t>Suun terveyden </a:t>
            </a:r>
            <a:r>
              <a:rPr lang="fi-FI" sz="1600" b="1" dirty="0" err="1">
                <a:latin typeface="Calibri" panose="020F0502020204030204" pitchFamily="34" charset="0"/>
                <a:cs typeface="Calibri" panose="020F0502020204030204" pitchFamily="34" charset="0"/>
              </a:rPr>
              <a:t>chatti</a:t>
            </a:r>
            <a:r>
              <a:rPr lang="fi-FI" sz="1600" b="1" dirty="0">
                <a:latin typeface="Calibri" panose="020F0502020204030204" pitchFamily="34" charset="0"/>
                <a:cs typeface="Calibri" panose="020F0502020204030204" pitchFamily="34" charset="0"/>
              </a:rPr>
              <a:t> osoitteessa </a:t>
            </a:r>
            <a:r>
              <a:rPr lang="fi-FI" sz="1600" u="sng" dirty="0">
                <a:latin typeface="Calibri" panose="020F0502020204030204" pitchFamily="34" charset="0"/>
                <a:cs typeface="Calibri" panose="020F0502020204030204" pitchFamily="34" charset="0"/>
                <a:hlinkClick r:id="rId3"/>
              </a:rPr>
              <a:t>www.hel.fi/hammashoito</a:t>
            </a:r>
            <a:endParaRPr lang="fi-FI" sz="1600" dirty="0">
              <a:latin typeface="Calibri" panose="020F0502020204030204" pitchFamily="34" charset="0"/>
              <a:cs typeface="Calibri" panose="020F0502020204030204" pitchFamily="34" charset="0"/>
            </a:endParaRPr>
          </a:p>
          <a:p>
            <a:r>
              <a:rPr lang="fi-FI" sz="1600" dirty="0"/>
              <a:t> </a:t>
            </a:r>
          </a:p>
          <a:p>
            <a:pPr>
              <a:lnSpc>
                <a:spcPct val="107000"/>
              </a:lnSpc>
              <a:spcAft>
                <a:spcPts val="800"/>
              </a:spcAft>
            </a:pPr>
            <a:endParaRPr lang="fi-FI"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0052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1754909" y="392091"/>
            <a:ext cx="10224656" cy="4382482"/>
          </a:xfrm>
          <a:prstGeom prst="rect">
            <a:avLst/>
          </a:prstGeom>
        </p:spPr>
        <p:txBody>
          <a:bodyPr wrap="square">
            <a:spAutoFit/>
          </a:bodyPr>
          <a:lstStyle/>
          <a:p>
            <a:pPr>
              <a:lnSpc>
                <a:spcPct val="107000"/>
              </a:lnSpc>
              <a:spcAft>
                <a:spcPts val="800"/>
              </a:spcAft>
            </a:pPr>
            <a:r>
              <a:rPr lang="fi-FI" sz="1600" b="1" u="sng" dirty="0" smtClean="0">
                <a:latin typeface="Calibri" panose="020F0502020204030204" pitchFamily="34" charset="0"/>
                <a:ea typeface="Calibri" panose="020F0502020204030204" pitchFamily="34" charset="0"/>
                <a:cs typeface="Times New Roman" panose="02020603050405020304" pitchFamily="18" charset="0"/>
              </a:rPr>
              <a:t>TIETOA PÄIVÄHOIDOSTA HELSINGISSÄ</a:t>
            </a:r>
          </a:p>
          <a:p>
            <a:pPr>
              <a:lnSpc>
                <a:spcPct val="107000"/>
              </a:lnSpc>
              <a:spcAft>
                <a:spcPts val="800"/>
              </a:spcAft>
            </a:pPr>
            <a:r>
              <a:rPr lang="fi-FI" sz="1600" b="1" dirty="0" smtClean="0">
                <a:latin typeface="Calibri" panose="020F0502020204030204" pitchFamily="34" charset="0"/>
                <a:ea typeface="Calibri" panose="020F0502020204030204" pitchFamily="34" charset="0"/>
                <a:cs typeface="Times New Roman" panose="02020603050405020304" pitchFamily="18" charset="0"/>
              </a:rPr>
              <a:t>Helsingin varhaiskasvatussuunnitelma ja tietoa päivähoidon aloittamisesta Helsingissä</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u="sng" dirty="0">
                <a:solidFill>
                  <a:srgbClr val="0563C1"/>
                </a:solidFill>
                <a:latin typeface="Calibri" panose="020F0502020204030204" pitchFamily="34" charset="0"/>
                <a:ea typeface="Times New Roman" panose="02020603050405020304" pitchFamily="18" charset="0"/>
                <a:cs typeface="Times New Roman" panose="02020603050405020304" pitchFamily="18" charset="0"/>
                <a:hlinkClick r:id="rId2"/>
              </a:rPr>
              <a:t>https://www.hel.fi/static/liitteet-2019/KasKo/vare/Helsinki_Vasu_FI.pdf </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https://www.hel.fi/helsinki/fi/kasvatus-ja-koulutus/paivahoito/paivakotihoito/aloittaminen/</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b="1" dirty="0">
                <a:latin typeface="Calibri" panose="020F0502020204030204" pitchFamily="34" charset="0"/>
                <a:ea typeface="Calibri" panose="020F0502020204030204" pitchFamily="34" charset="0"/>
                <a:cs typeface="Times New Roman" panose="02020603050405020304" pitchFamily="18" charset="0"/>
              </a:rPr>
              <a:t>Video päivähoidon aloittamisesta Helsingissä</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https://</a:t>
            </a:r>
            <a:r>
              <a:rPr lang="fi-FI" sz="16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www.youtube.com/watch?v=SK4KhybdgPs</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600" b="1"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b="1" u="sng" dirty="0" smtClean="0">
                <a:latin typeface="Calibri" panose="020F0502020204030204" pitchFamily="34" charset="0"/>
                <a:ea typeface="Calibri" panose="020F0502020204030204" pitchFamily="34" charset="0"/>
                <a:cs typeface="Times New Roman" panose="02020603050405020304" pitchFamily="18" charset="0"/>
              </a:rPr>
              <a:t>PERHEIDEN TUKEMINEN</a:t>
            </a:r>
          </a:p>
          <a:p>
            <a:pPr>
              <a:lnSpc>
                <a:spcPct val="107000"/>
              </a:lnSpc>
              <a:spcAft>
                <a:spcPts val="800"/>
              </a:spcAft>
            </a:pPr>
            <a:r>
              <a:rPr lang="fi-FI" sz="1600" b="1" dirty="0" smtClean="0">
                <a:latin typeface="Calibri" panose="020F0502020204030204" pitchFamily="34" charset="0"/>
                <a:ea typeface="Calibri" panose="020F0502020204030204" pitchFamily="34" charset="0"/>
                <a:cs typeface="Times New Roman" panose="02020603050405020304" pitchFamily="18" charset="0"/>
              </a:rPr>
              <a:t>Perheen </a:t>
            </a:r>
            <a:r>
              <a:rPr lang="fi-FI" sz="1600" b="1" dirty="0">
                <a:latin typeface="Calibri" panose="020F0502020204030204" pitchFamily="34" charset="0"/>
                <a:ea typeface="Calibri" panose="020F0502020204030204" pitchFamily="34" charset="0"/>
                <a:cs typeface="Times New Roman" panose="02020603050405020304" pitchFamily="18" charset="0"/>
              </a:rPr>
              <a:t>tuki- </a:t>
            </a:r>
            <a:r>
              <a:rPr lang="fi-FI" sz="1600" b="1" dirty="0" smtClean="0">
                <a:latin typeface="Calibri" panose="020F0502020204030204" pitchFamily="34" charset="0"/>
                <a:ea typeface="Calibri" panose="020F0502020204030204" pitchFamily="34" charset="0"/>
                <a:cs typeface="Times New Roman" panose="02020603050405020304" pitchFamily="18" charset="0"/>
              </a:rPr>
              <a:t>sivusto. Sivustot tarjoavat tietoa ja palveluita lapsiperheille sekä tarvitsen apua- lomakkeen. </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5"/>
              </a:rPr>
              <a:t>https://</a:t>
            </a:r>
            <a:r>
              <a:rPr lang="fi-FI" sz="16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5"/>
              </a:rPr>
              <a:t>www.hel.fi/sote/perheentuki-fi</a:t>
            </a:r>
            <a:endParaRPr lang="fi-FI" sz="16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i-FI" sz="1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Kuva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5400000">
            <a:off x="7129073" y="4279511"/>
            <a:ext cx="2530764" cy="1898073"/>
          </a:xfrm>
          <a:prstGeom prst="rect">
            <a:avLst/>
          </a:prstGeom>
        </p:spPr>
      </p:pic>
    </p:spTree>
    <p:extLst>
      <p:ext uri="{BB962C8B-B14F-4D97-AF65-F5344CB8AC3E}">
        <p14:creationId xmlns:p14="http://schemas.microsoft.com/office/powerpoint/2010/main" val="4244266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1671781" y="410918"/>
            <a:ext cx="10390909" cy="5172891"/>
          </a:xfrm>
          <a:prstGeom prst="rect">
            <a:avLst/>
          </a:prstGeom>
        </p:spPr>
        <p:txBody>
          <a:bodyPr wrap="square">
            <a:spAutoFit/>
          </a:bodyPr>
          <a:lstStyle/>
          <a:p>
            <a:pPr>
              <a:lnSpc>
                <a:spcPct val="107000"/>
              </a:lnSpc>
              <a:spcAft>
                <a:spcPts val="800"/>
              </a:spcAft>
            </a:pPr>
            <a:r>
              <a:rPr lang="fi-FI" sz="1600" b="1" u="sng" dirty="0">
                <a:latin typeface="Calibri" panose="020F0502020204030204" pitchFamily="34" charset="0"/>
                <a:ea typeface="Calibri" panose="020F0502020204030204" pitchFamily="34" charset="0"/>
                <a:cs typeface="Times New Roman" panose="02020603050405020304" pitchFamily="18" charset="0"/>
              </a:rPr>
              <a:t>JÄRJESTÖJEN SIVUSTOJA</a:t>
            </a:r>
          </a:p>
          <a:p>
            <a:pPr>
              <a:lnSpc>
                <a:spcPct val="107000"/>
              </a:lnSpc>
              <a:spcAft>
                <a:spcPts val="800"/>
              </a:spcAft>
            </a:pPr>
            <a:r>
              <a:rPr lang="fi-FI" sz="1600" b="1" dirty="0">
                <a:latin typeface="Calibri" panose="020F0502020204030204" pitchFamily="34" charset="0"/>
                <a:ea typeface="Calibri" panose="020F0502020204030204" pitchFamily="34" charset="0"/>
                <a:cs typeface="Times New Roman" panose="02020603050405020304" pitchFamily="18" charset="0"/>
              </a:rPr>
              <a:t>Ensi- ja turvakotien liitto. Apua, tukea ja turvallisuutta perheen lähisuhteisiin. </a:t>
            </a:r>
          </a:p>
          <a:p>
            <a:pPr>
              <a:lnSpc>
                <a:spcPct val="107000"/>
              </a:lnSpc>
              <a:spcAft>
                <a:spcPts val="800"/>
              </a:spcAft>
            </a:pPr>
            <a:r>
              <a:rPr lang="fi-FI"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https://ensijaturvakotienliitto.fi/</a:t>
            </a:r>
            <a:endParaRPr lang="fi-FI"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b="1" dirty="0" smtClean="0">
                <a:latin typeface="Calibri" panose="020F0502020204030204" pitchFamily="34" charset="0"/>
                <a:ea typeface="Calibri" panose="020F0502020204030204" pitchFamily="34" charset="0"/>
                <a:cs typeface="Times New Roman" panose="02020603050405020304" pitchFamily="18" charset="0"/>
              </a:rPr>
              <a:t>Väestöliiton </a:t>
            </a:r>
            <a:r>
              <a:rPr lang="fi-FI" sz="1600" b="1" dirty="0">
                <a:latin typeface="Calibri" panose="020F0502020204030204" pitchFamily="34" charset="0"/>
                <a:ea typeface="Calibri" panose="020F0502020204030204" pitchFamily="34" charset="0"/>
                <a:cs typeface="Times New Roman" panose="02020603050405020304" pitchFamily="18" charset="0"/>
              </a:rPr>
              <a:t>sivustoilta löytyy tietoa elämän eri vaiheisiin. Sivuilta löytyy tietoa myös maahanmuuttoon ja kotoutumiseen </a:t>
            </a:r>
            <a:r>
              <a:rPr lang="fi-FI" sz="1600" b="1" dirty="0" smtClean="0">
                <a:latin typeface="Calibri" panose="020F0502020204030204" pitchFamily="34" charset="0"/>
                <a:ea typeface="Calibri" panose="020F0502020204030204" pitchFamily="34" charset="0"/>
                <a:cs typeface="Times New Roman" panose="02020603050405020304" pitchFamily="18" charset="0"/>
              </a:rPr>
              <a:t>liittyvistä asioista. </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https://www.vaestoliitto.fi/</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b="1" dirty="0">
                <a:latin typeface="Calibri" panose="020F0502020204030204" pitchFamily="34" charset="0"/>
                <a:ea typeface="Calibri" panose="020F0502020204030204" pitchFamily="34" charset="0"/>
                <a:cs typeface="Times New Roman" panose="02020603050405020304" pitchFamily="18" charset="0"/>
              </a:rPr>
              <a:t>Hyvä kysymys-sivustolta löytyy tietoa myös eri kielillä. Sivustolla voi osallistua keskusteluihin ja kysyä askarruttavista asioista sekä lukea valmiita artikkeleita. </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https://www.hyvakysymys.fi/</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b="1" dirty="0">
                <a:latin typeface="Calibri" panose="020F0502020204030204" pitchFamily="34" charset="0"/>
                <a:ea typeface="Calibri" panose="020F0502020204030204" pitchFamily="34" charset="0"/>
                <a:cs typeface="Times New Roman" panose="02020603050405020304" pitchFamily="18" charset="0"/>
              </a:rPr>
              <a:t>Mielenterveystalon sivustoilta löytyy tietoa sekä palveluohjausta eri elämänvaiheiden tukemiseen liittyen. </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5"/>
              </a:rPr>
              <a:t>https://www.mielenterveystalo.fi/aikuiset/Tietopankki/sosiaalipalvelut/Pages/perheiden_tukeminen.aspx</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b="1" dirty="0">
                <a:latin typeface="Calibri" panose="020F0502020204030204" pitchFamily="34" charset="0"/>
                <a:ea typeface="Calibri" panose="020F0502020204030204" pitchFamily="34" charset="0"/>
                <a:cs typeface="Times New Roman" panose="02020603050405020304" pitchFamily="18" charset="0"/>
              </a:rPr>
              <a:t>Nämä järjestöt tarjoavat vinkkejä ja tukea lapsiperheiden arkeen. Järjestöillä on myös avointa toimintaa lapsiperheille ja </a:t>
            </a:r>
            <a:r>
              <a:rPr lang="fi-FI" sz="1600" b="1" dirty="0" smtClean="0">
                <a:latin typeface="Calibri" panose="020F0502020204030204" pitchFamily="34" charset="0"/>
                <a:ea typeface="Calibri" panose="020F0502020204030204" pitchFamily="34" charset="0"/>
                <a:cs typeface="Times New Roman" panose="02020603050405020304" pitchFamily="18" charset="0"/>
              </a:rPr>
              <a:t>Mannerheimin lastensuojeluliitolta löytyy auttava </a:t>
            </a:r>
            <a:r>
              <a:rPr lang="fi-FI" sz="1600" b="1" dirty="0">
                <a:latin typeface="Calibri" panose="020F0502020204030204" pitchFamily="34" charset="0"/>
                <a:ea typeface="Calibri" panose="020F0502020204030204" pitchFamily="34" charset="0"/>
                <a:cs typeface="Times New Roman" panose="02020603050405020304" pitchFamily="18" charset="0"/>
              </a:rPr>
              <a:t>puhelin- sekä </a:t>
            </a:r>
            <a:r>
              <a:rPr lang="fi-FI" sz="1600" b="1" dirty="0" smtClean="0">
                <a:latin typeface="Calibri" panose="020F0502020204030204" pitchFamily="34" charset="0"/>
                <a:ea typeface="Calibri" panose="020F0502020204030204" pitchFamily="34" charset="0"/>
                <a:cs typeface="Times New Roman" panose="02020603050405020304" pitchFamily="18" charset="0"/>
              </a:rPr>
              <a:t>nettipalvelu. </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6"/>
              </a:rPr>
              <a:t>https://www.mll.fi/</a:t>
            </a:r>
            <a:endParaRPr lang="fi-FI"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7"/>
              </a:rPr>
              <a:t>https://www.pelastakaalapset.fi/</a:t>
            </a:r>
            <a:endParaRPr lang="fi-FI"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0514199"/>
      </p:ext>
    </p:extLst>
  </p:cSld>
  <p:clrMapOvr>
    <a:masterClrMapping/>
  </p:clrMapOvr>
</p:sld>
</file>

<file path=ppt/theme/theme1.xml><?xml version="1.0" encoding="utf-8"?>
<a:theme xmlns:a="http://schemas.openxmlformats.org/drawingml/2006/main" name="Kuiskaus">
  <a:themeElements>
    <a:clrScheme name="Kuiskaus">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Kuiskaus">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uiskaus">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254</TotalTime>
  <Words>425</Words>
  <Application>Microsoft Office PowerPoint</Application>
  <PresentationFormat>Laajakuva</PresentationFormat>
  <Paragraphs>52</Paragraphs>
  <Slides>5</Slides>
  <Notes>0</Notes>
  <HiddenSlides>0</HiddenSlides>
  <MMClips>0</MMClips>
  <ScaleCrop>false</ScaleCrop>
  <HeadingPairs>
    <vt:vector size="6" baseType="variant">
      <vt:variant>
        <vt:lpstr>Käytetyt fontit</vt:lpstr>
      </vt:variant>
      <vt:variant>
        <vt:i4>7</vt:i4>
      </vt:variant>
      <vt:variant>
        <vt:lpstr>Teema</vt:lpstr>
      </vt:variant>
      <vt:variant>
        <vt:i4>1</vt:i4>
      </vt:variant>
      <vt:variant>
        <vt:lpstr>Dian otsikot</vt:lpstr>
      </vt:variant>
      <vt:variant>
        <vt:i4>5</vt:i4>
      </vt:variant>
    </vt:vector>
  </HeadingPairs>
  <TitlesOfParts>
    <vt:vector size="13" baseType="lpstr">
      <vt:lpstr>Arial</vt:lpstr>
      <vt:lpstr>Calibri</vt:lpstr>
      <vt:lpstr>Calibri Light</vt:lpstr>
      <vt:lpstr>Candara</vt:lpstr>
      <vt:lpstr>Century Gothic</vt:lpstr>
      <vt:lpstr>Times New Roman</vt:lpstr>
      <vt:lpstr>Wingdings 3</vt:lpstr>
      <vt:lpstr>Kuiskaus</vt:lpstr>
      <vt:lpstr>Perheiden tukeminen ja päivähoidon aloitus Helsingissä</vt:lpstr>
      <vt:lpstr>PowerPoint-esitys</vt:lpstr>
      <vt:lpstr>PowerPoint-esitys</vt:lpstr>
      <vt:lpstr>PowerPoint-esitys</vt:lpstr>
      <vt:lpstr>PowerPoint-esitys</vt:lpstr>
    </vt:vector>
  </TitlesOfParts>
  <Company>City of Helsinki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Päivähoidon aloitus ja perheiden tukeminen Helsingin päivähoidossa</dc:title>
  <dc:creator>Koskinen Jenni</dc:creator>
  <cp:lastModifiedBy>Koskinen Jenni</cp:lastModifiedBy>
  <cp:revision>48</cp:revision>
  <dcterms:created xsi:type="dcterms:W3CDTF">2021-08-31T10:00:13Z</dcterms:created>
  <dcterms:modified xsi:type="dcterms:W3CDTF">2021-09-29T04:36:36Z</dcterms:modified>
</cp:coreProperties>
</file>